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6" r:id="rId2"/>
    <p:sldId id="262" r:id="rId3"/>
    <p:sldId id="261" r:id="rId4"/>
    <p:sldId id="260" r:id="rId5"/>
    <p:sldId id="266" r:id="rId6"/>
    <p:sldId id="269" r:id="rId7"/>
    <p:sldId id="270" r:id="rId8"/>
    <p:sldId id="263" r:id="rId9"/>
    <p:sldId id="264" r:id="rId10"/>
    <p:sldId id="27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6BC98-D495-4213-B428-036DB813C6FB}" type="datetimeFigureOut">
              <a:rPr lang="ru-RU" smtClean="0"/>
              <a:pPr/>
              <a:t>07.08.2018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FC5B8-C57F-4488-ACD8-CFBCDB1B4D5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662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52A61B-0E45-41DA-9051-F5539FBF130F}" type="slidenum">
              <a:rPr lang="ru-RU" smtClean="0"/>
              <a:pPr fontAlgn="base">
                <a:spcBef>
                  <a:spcPct val="0"/>
                </a:spcBef>
                <a:spcAft>
                  <a:spcPct val="0"/>
                </a:spcAft>
                <a:defRPr/>
              </a:pPr>
              <a:t>10</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FA04ADB-ACF4-45B5-BF70-452E40273B82}" type="datetimeFigureOut">
              <a:rPr lang="ru-RU" smtClean="0"/>
              <a:pPr/>
              <a:t>07.08.2018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A1C6CB-0007-4BB9-BCBA-2584FBE74740}" type="slidenum">
              <a:rPr lang="ru-RU" smtClean="0"/>
              <a:pPr/>
              <a:t>‹#›</a:t>
            </a:fld>
            <a:endParaRPr lang="ru-RU"/>
          </a:p>
        </p:txBody>
      </p:sp>
      <p:pic>
        <p:nvPicPr>
          <p:cNvPr id="12290" name="Picture 2" descr="Nature background with map earth and grass vector"/>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a:scene3d>
            <a:camera prst="orthographicFront"/>
            <a:lightRig rig="threePt" dir="t"/>
          </a:scene3d>
          <a:sp3d>
            <a:bevelT w="139700" prst="cross"/>
          </a:sp3d>
        </p:spPr>
      </p:pic>
      <p:pic>
        <p:nvPicPr>
          <p:cNvPr id="8" name="Picture 2" descr="107.png"/>
          <p:cNvPicPr>
            <a:picLocks noChangeAspect="1" noChangeArrowheads="1"/>
          </p:cNvPicPr>
          <p:nvPr userDrawn="1"/>
        </p:nvPicPr>
        <p:blipFill>
          <a:blip r:embed="rId3" cstate="screen"/>
          <a:srcRect/>
          <a:stretch>
            <a:fillRect/>
          </a:stretch>
        </p:blipFill>
        <p:spPr bwMode="auto">
          <a:xfrm>
            <a:off x="4716016" y="2708920"/>
            <a:ext cx="3940813" cy="3791062"/>
          </a:xfrm>
          <a:prstGeom prst="rect">
            <a:avLst/>
          </a:prstGeom>
          <a:noFill/>
        </p:spPr>
      </p:pic>
      <p:grpSp>
        <p:nvGrpSpPr>
          <p:cNvPr id="22" name="Группа 21"/>
          <p:cNvGrpSpPr/>
          <p:nvPr userDrawn="1"/>
        </p:nvGrpSpPr>
        <p:grpSpPr>
          <a:xfrm>
            <a:off x="0" y="3284984"/>
            <a:ext cx="5826648" cy="2016465"/>
            <a:chOff x="0" y="3284984"/>
            <a:chExt cx="5826648" cy="2016465"/>
          </a:xfrm>
        </p:grpSpPr>
        <p:pic>
          <p:nvPicPr>
            <p:cNvPr id="9" name="Рисунок 8" descr="http://i039.radikal.ru/0805/93/f7dd229a95fb.png"/>
            <p:cNvPicPr/>
            <p:nvPr userDrawn="1"/>
          </p:nvPicPr>
          <p:blipFill>
            <a:blip r:embed="rId4" cstate="screen"/>
            <a:srcRect/>
            <a:stretch>
              <a:fillRect/>
            </a:stretch>
          </p:blipFill>
          <p:spPr bwMode="auto">
            <a:xfrm flipH="1">
              <a:off x="3707904" y="3717032"/>
              <a:ext cx="1368152" cy="1243211"/>
            </a:xfrm>
            <a:prstGeom prst="rect">
              <a:avLst/>
            </a:prstGeom>
            <a:noFill/>
            <a:ln w="9525">
              <a:noFill/>
              <a:miter lim="800000"/>
              <a:headEnd/>
              <a:tailEnd/>
            </a:ln>
          </p:spPr>
        </p:pic>
        <p:pic>
          <p:nvPicPr>
            <p:cNvPr id="10" name="Рисунок 9" descr="http://i039.radikal.ru/0805/93/f7dd229a95fb.png"/>
            <p:cNvPicPr/>
            <p:nvPr userDrawn="1"/>
          </p:nvPicPr>
          <p:blipFill>
            <a:blip r:embed="rId5" cstate="screen"/>
            <a:srcRect/>
            <a:stretch>
              <a:fillRect/>
            </a:stretch>
          </p:blipFill>
          <p:spPr bwMode="auto">
            <a:xfrm rot="19661227" flipH="1">
              <a:off x="2599109" y="3536554"/>
              <a:ext cx="1249168" cy="1062861"/>
            </a:xfrm>
            <a:prstGeom prst="rect">
              <a:avLst/>
            </a:prstGeom>
            <a:noFill/>
            <a:ln w="9525">
              <a:noFill/>
              <a:miter lim="800000"/>
              <a:headEnd/>
              <a:tailEnd/>
            </a:ln>
          </p:spPr>
        </p:pic>
        <p:pic>
          <p:nvPicPr>
            <p:cNvPr id="11" name="Рисунок 10" descr="http://i039.radikal.ru/0805/93/f7dd229a95fb.png"/>
            <p:cNvPicPr/>
            <p:nvPr userDrawn="1"/>
          </p:nvPicPr>
          <p:blipFill>
            <a:blip r:embed="rId6" cstate="screen"/>
            <a:srcRect/>
            <a:stretch>
              <a:fillRect/>
            </a:stretch>
          </p:blipFill>
          <p:spPr bwMode="auto">
            <a:xfrm>
              <a:off x="539552" y="3284984"/>
              <a:ext cx="2376264" cy="1296144"/>
            </a:xfrm>
            <a:prstGeom prst="rect">
              <a:avLst/>
            </a:prstGeom>
            <a:noFill/>
            <a:ln w="9525">
              <a:noFill/>
              <a:miter lim="800000"/>
              <a:headEnd/>
              <a:tailEnd/>
            </a:ln>
          </p:spPr>
        </p:pic>
        <p:pic>
          <p:nvPicPr>
            <p:cNvPr id="12" name="Рисунок 11" descr="http://i039.radikal.ru/0805/93/f7dd229a95fb.png"/>
            <p:cNvPicPr/>
            <p:nvPr userDrawn="1"/>
          </p:nvPicPr>
          <p:blipFill>
            <a:blip r:embed="rId7" cstate="screen"/>
            <a:srcRect/>
            <a:stretch>
              <a:fillRect/>
            </a:stretch>
          </p:blipFill>
          <p:spPr bwMode="auto">
            <a:xfrm rot="1157158" flipH="1">
              <a:off x="4818536" y="4509361"/>
              <a:ext cx="1008112" cy="792088"/>
            </a:xfrm>
            <a:prstGeom prst="rect">
              <a:avLst/>
            </a:prstGeom>
            <a:noFill/>
            <a:ln w="9525">
              <a:noFill/>
              <a:miter lim="800000"/>
              <a:headEnd/>
              <a:tailEnd/>
            </a:ln>
          </p:spPr>
        </p:pic>
        <p:pic>
          <p:nvPicPr>
            <p:cNvPr id="13" name="Рисунок 12" descr="http://i039.radikal.ru/0805/93/f7dd229a95fb.png"/>
            <p:cNvPicPr/>
            <p:nvPr userDrawn="1"/>
          </p:nvPicPr>
          <p:blipFill>
            <a:blip r:embed="rId8" cstate="screen"/>
            <a:srcRect/>
            <a:stretch>
              <a:fillRect/>
            </a:stretch>
          </p:blipFill>
          <p:spPr bwMode="auto">
            <a:xfrm flipH="1">
              <a:off x="3419872" y="4293096"/>
              <a:ext cx="576064" cy="504056"/>
            </a:xfrm>
            <a:prstGeom prst="rect">
              <a:avLst/>
            </a:prstGeom>
            <a:noFill/>
            <a:ln w="9525">
              <a:noFill/>
              <a:miter lim="800000"/>
              <a:headEnd/>
              <a:tailEnd/>
            </a:ln>
          </p:spPr>
        </p:pic>
        <p:pic>
          <p:nvPicPr>
            <p:cNvPr id="16" name="Рисунок 15" descr="http://i039.radikal.ru/0805/93/f7dd229a95fb.png"/>
            <p:cNvPicPr/>
            <p:nvPr userDrawn="1"/>
          </p:nvPicPr>
          <p:blipFill>
            <a:blip r:embed="rId7" cstate="screen"/>
            <a:srcRect/>
            <a:stretch>
              <a:fillRect/>
            </a:stretch>
          </p:blipFill>
          <p:spPr bwMode="auto">
            <a:xfrm>
              <a:off x="0" y="3789040"/>
              <a:ext cx="1008112" cy="792088"/>
            </a:xfrm>
            <a:prstGeom prst="rect">
              <a:avLst/>
            </a:prstGeom>
            <a:noFill/>
            <a:ln w="9525">
              <a:noFill/>
              <a:miter lim="800000"/>
              <a:headEnd/>
              <a:tailEnd/>
            </a:ln>
          </p:spPr>
        </p:pic>
      </p:grpSp>
      <p:pic>
        <p:nvPicPr>
          <p:cNvPr id="21" name="Picture 2" descr="http://img-fotki.yandex.ru/get/4123/16969765.115/0_70af4_e8b6a294_M.png"/>
          <p:cNvPicPr>
            <a:picLocks noChangeAspect="1" noChangeArrowheads="1"/>
          </p:cNvPicPr>
          <p:nvPr userDrawn="1"/>
        </p:nvPicPr>
        <p:blipFill>
          <a:blip r:embed="rId9" cstate="screen"/>
          <a:srcRect/>
          <a:stretch>
            <a:fillRect/>
          </a:stretch>
        </p:blipFill>
        <p:spPr bwMode="auto">
          <a:xfrm>
            <a:off x="6012160" y="3861048"/>
            <a:ext cx="2857500" cy="2762251"/>
          </a:xfrm>
          <a:prstGeom prst="rect">
            <a:avLst/>
          </a:prstGeom>
          <a:noFill/>
        </p:spPr>
      </p:pic>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FA04ADB-ACF4-45B5-BF70-452E40273B82}" type="datetimeFigureOut">
              <a:rPr lang="ru-RU" smtClean="0"/>
              <a:pPr/>
              <a:t>07.08.2018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A1C6CB-0007-4BB9-BCBA-2584FBE74740}" type="slidenum">
              <a:rPr lang="ru-RU" smtClean="0"/>
              <a:pPr/>
              <a:t>‹#›</a:t>
            </a:fld>
            <a:endParaRPr lang="ru-RU"/>
          </a:p>
        </p:txBody>
      </p:sp>
      <p:pic>
        <p:nvPicPr>
          <p:cNvPr id="5" name="Picture 2" descr="Nature background with map earth and grass vector"/>
          <p:cNvPicPr>
            <a:picLocks noChangeAspect="1" noChangeArrowheads="1"/>
          </p:cNvPicPr>
          <p:nvPr userDrawn="1"/>
        </p:nvPicPr>
        <p:blipFill>
          <a:blip r:embed="rId2" cstate="screen"/>
          <a:srcRect/>
          <a:stretch>
            <a:fillRect/>
          </a:stretch>
        </p:blipFill>
        <p:spPr bwMode="auto">
          <a:xfrm>
            <a:off x="0" y="0"/>
            <a:ext cx="9144000" cy="6858000"/>
          </a:xfrm>
          <a:prstGeom prst="rect">
            <a:avLst/>
          </a:prstGeom>
          <a:noFill/>
          <a:scene3d>
            <a:camera prst="orthographicFront"/>
            <a:lightRig rig="threePt" dir="t"/>
          </a:scene3d>
          <a:sp3d>
            <a:bevelT w="114300" prst="hardEdge"/>
          </a:sp3d>
        </p:spPr>
      </p:pic>
      <p:grpSp>
        <p:nvGrpSpPr>
          <p:cNvPr id="9" name="Группа 8"/>
          <p:cNvGrpSpPr/>
          <p:nvPr userDrawn="1"/>
        </p:nvGrpSpPr>
        <p:grpSpPr>
          <a:xfrm>
            <a:off x="0" y="3284984"/>
            <a:ext cx="5826648" cy="2016465"/>
            <a:chOff x="0" y="3284984"/>
            <a:chExt cx="5826648" cy="2016465"/>
          </a:xfrm>
        </p:grpSpPr>
        <p:pic>
          <p:nvPicPr>
            <p:cNvPr id="10" name="Рисунок 9" descr="http://i039.radikal.ru/0805/93/f7dd229a95fb.png"/>
            <p:cNvPicPr/>
            <p:nvPr userDrawn="1"/>
          </p:nvPicPr>
          <p:blipFill>
            <a:blip r:embed="rId3" cstate="screen"/>
            <a:srcRect/>
            <a:stretch>
              <a:fillRect/>
            </a:stretch>
          </p:blipFill>
          <p:spPr bwMode="auto">
            <a:xfrm flipH="1">
              <a:off x="3707904" y="3717032"/>
              <a:ext cx="1368152" cy="1243211"/>
            </a:xfrm>
            <a:prstGeom prst="rect">
              <a:avLst/>
            </a:prstGeom>
            <a:noFill/>
            <a:ln w="9525">
              <a:noFill/>
              <a:miter lim="800000"/>
              <a:headEnd/>
              <a:tailEnd/>
            </a:ln>
          </p:spPr>
        </p:pic>
        <p:pic>
          <p:nvPicPr>
            <p:cNvPr id="11" name="Рисунок 10" descr="http://i039.radikal.ru/0805/93/f7dd229a95fb.png"/>
            <p:cNvPicPr/>
            <p:nvPr userDrawn="1"/>
          </p:nvPicPr>
          <p:blipFill>
            <a:blip r:embed="rId4" cstate="screen"/>
            <a:srcRect/>
            <a:stretch>
              <a:fillRect/>
            </a:stretch>
          </p:blipFill>
          <p:spPr bwMode="auto">
            <a:xfrm rot="19661227" flipH="1">
              <a:off x="2599109" y="3536554"/>
              <a:ext cx="1249168" cy="1062861"/>
            </a:xfrm>
            <a:prstGeom prst="rect">
              <a:avLst/>
            </a:prstGeom>
            <a:noFill/>
            <a:ln w="9525">
              <a:noFill/>
              <a:miter lim="800000"/>
              <a:headEnd/>
              <a:tailEnd/>
            </a:ln>
          </p:spPr>
        </p:pic>
        <p:pic>
          <p:nvPicPr>
            <p:cNvPr id="12" name="Рисунок 11" descr="http://i039.radikal.ru/0805/93/f7dd229a95fb.png"/>
            <p:cNvPicPr/>
            <p:nvPr userDrawn="1"/>
          </p:nvPicPr>
          <p:blipFill>
            <a:blip r:embed="rId5" cstate="screen"/>
            <a:srcRect/>
            <a:stretch>
              <a:fillRect/>
            </a:stretch>
          </p:blipFill>
          <p:spPr bwMode="auto">
            <a:xfrm>
              <a:off x="539552" y="3284984"/>
              <a:ext cx="2376264" cy="1296144"/>
            </a:xfrm>
            <a:prstGeom prst="rect">
              <a:avLst/>
            </a:prstGeom>
            <a:noFill/>
            <a:ln w="9525">
              <a:noFill/>
              <a:miter lim="800000"/>
              <a:headEnd/>
              <a:tailEnd/>
            </a:ln>
          </p:spPr>
        </p:pic>
        <p:pic>
          <p:nvPicPr>
            <p:cNvPr id="13" name="Рисунок 12" descr="http://i039.radikal.ru/0805/93/f7dd229a95fb.png"/>
            <p:cNvPicPr/>
            <p:nvPr userDrawn="1"/>
          </p:nvPicPr>
          <p:blipFill>
            <a:blip r:embed="rId6" cstate="screen"/>
            <a:srcRect/>
            <a:stretch>
              <a:fillRect/>
            </a:stretch>
          </p:blipFill>
          <p:spPr bwMode="auto">
            <a:xfrm rot="1157158" flipH="1">
              <a:off x="4818536" y="4509361"/>
              <a:ext cx="1008112" cy="792088"/>
            </a:xfrm>
            <a:prstGeom prst="rect">
              <a:avLst/>
            </a:prstGeom>
            <a:noFill/>
            <a:ln w="9525">
              <a:noFill/>
              <a:miter lim="800000"/>
              <a:headEnd/>
              <a:tailEnd/>
            </a:ln>
          </p:spPr>
        </p:pic>
        <p:pic>
          <p:nvPicPr>
            <p:cNvPr id="14" name="Рисунок 13" descr="http://i039.radikal.ru/0805/93/f7dd229a95fb.png"/>
            <p:cNvPicPr/>
            <p:nvPr userDrawn="1"/>
          </p:nvPicPr>
          <p:blipFill>
            <a:blip r:embed="rId7" cstate="screen"/>
            <a:srcRect/>
            <a:stretch>
              <a:fillRect/>
            </a:stretch>
          </p:blipFill>
          <p:spPr bwMode="auto">
            <a:xfrm flipH="1">
              <a:off x="3419872" y="4293096"/>
              <a:ext cx="576064" cy="504056"/>
            </a:xfrm>
            <a:prstGeom prst="rect">
              <a:avLst/>
            </a:prstGeom>
            <a:noFill/>
            <a:ln w="9525">
              <a:noFill/>
              <a:miter lim="800000"/>
              <a:headEnd/>
              <a:tailEnd/>
            </a:ln>
          </p:spPr>
        </p:pic>
        <p:pic>
          <p:nvPicPr>
            <p:cNvPr id="15" name="Рисунок 14" descr="http://i039.radikal.ru/0805/93/f7dd229a95fb.png"/>
            <p:cNvPicPr/>
            <p:nvPr userDrawn="1"/>
          </p:nvPicPr>
          <p:blipFill>
            <a:blip r:embed="rId6" cstate="screen"/>
            <a:srcRect/>
            <a:stretch>
              <a:fillRect/>
            </a:stretch>
          </p:blipFill>
          <p:spPr bwMode="auto">
            <a:xfrm>
              <a:off x="0" y="3789040"/>
              <a:ext cx="1008112" cy="792088"/>
            </a:xfrm>
            <a:prstGeom prst="rect">
              <a:avLst/>
            </a:prstGeom>
            <a:noFill/>
            <a:ln w="9525">
              <a:noFill/>
              <a:miter lim="800000"/>
              <a:headEnd/>
              <a:tailEnd/>
            </a:ln>
          </p:spPr>
        </p:pic>
      </p:grpSp>
      <p:sp>
        <p:nvSpPr>
          <p:cNvPr id="6" name="Скругленный прямоугольник 5"/>
          <p:cNvSpPr/>
          <p:nvPr userDrawn="1"/>
        </p:nvSpPr>
        <p:spPr>
          <a:xfrm>
            <a:off x="179512" y="188640"/>
            <a:ext cx="8784976" cy="6480720"/>
          </a:xfrm>
          <a:prstGeom prst="roundRect">
            <a:avLst/>
          </a:prstGeom>
          <a:solidFill>
            <a:schemeClr val="bg1">
              <a:alpha val="7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Picture 2" descr="107.png"/>
          <p:cNvPicPr>
            <a:picLocks noChangeAspect="1" noChangeArrowheads="1"/>
          </p:cNvPicPr>
          <p:nvPr userDrawn="1"/>
        </p:nvPicPr>
        <p:blipFill>
          <a:blip r:embed="rId8" cstate="screen"/>
          <a:srcRect/>
          <a:stretch>
            <a:fillRect/>
          </a:stretch>
        </p:blipFill>
        <p:spPr bwMode="auto">
          <a:xfrm>
            <a:off x="0" y="4725144"/>
            <a:ext cx="2016224" cy="1939607"/>
          </a:xfrm>
          <a:prstGeom prst="rect">
            <a:avLst/>
          </a:prstGeom>
          <a:noFill/>
        </p:spPr>
      </p:pic>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4FA04ADB-ACF4-45B5-BF70-452E40273B82}" type="datetimeFigureOut">
              <a:rPr lang="ru-RU" smtClean="0"/>
              <a:pPr/>
              <a:t>07.08.2018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A1C6CB-0007-4BB9-BCBA-2584FBE74740}" type="slidenum">
              <a:rPr lang="ru-RU" smtClean="0"/>
              <a:pPr/>
              <a:t>‹#›</a:t>
            </a:fld>
            <a:endParaRPr lang="ru-RU"/>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FD4B46-CC18-459B-B452-9009D6009877}" type="datetimeFigureOut">
              <a:rPr lang="ru-RU" smtClean="0"/>
              <a:pPr/>
              <a:t>07.08.2018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4883582-8313-4F13-97FE-EA17CE0976C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04ADB-ACF4-45B5-BF70-452E40273B82}" type="datetimeFigureOut">
              <a:rPr lang="ru-RU" smtClean="0"/>
              <a:pPr/>
              <a:t>07.08.2018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1C6CB-0007-4BB9-BCBA-2584FBE7474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6" r:id="rId4"/>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s02.infourok.ru/uploads/ex/0eb2/00084c11-64e6a041/img0.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2" name="Заголовок 1"/>
          <p:cNvSpPr>
            <a:spLocks noGrp="1"/>
          </p:cNvSpPr>
          <p:nvPr>
            <p:ph type="ctrTitle"/>
          </p:nvPr>
        </p:nvSpPr>
        <p:spPr>
          <a:xfrm>
            <a:off x="2928926" y="2357430"/>
            <a:ext cx="6000792" cy="2357454"/>
          </a:xfrm>
        </p:spPr>
        <p:txBody>
          <a:bodyPr>
            <a:normAutofit/>
          </a:bodyPr>
          <a:lstStyle/>
          <a:p>
            <a:pPr algn="r"/>
            <a:r>
              <a:rPr lang="ru-RU" sz="1400" dirty="0" smtClean="0">
                <a:solidFill>
                  <a:srgbClr val="0070C0"/>
                </a:solidFill>
              </a:rPr>
              <a:t/>
            </a:r>
            <a:br>
              <a:rPr lang="ru-RU" sz="1400" dirty="0" smtClean="0">
                <a:solidFill>
                  <a:srgbClr val="0070C0"/>
                </a:solidFill>
              </a:rPr>
            </a:br>
            <a:r>
              <a:rPr lang="ru-RU" sz="1400" dirty="0" smtClean="0">
                <a:solidFill>
                  <a:srgbClr val="0070C0"/>
                </a:solidFill>
              </a:rPr>
              <a:t/>
            </a:r>
            <a:br>
              <a:rPr lang="ru-RU" sz="1400" dirty="0" smtClean="0">
                <a:solidFill>
                  <a:srgbClr val="0070C0"/>
                </a:solidFill>
              </a:rPr>
            </a:br>
            <a:r>
              <a:rPr lang="ru-RU" sz="1400" dirty="0" smtClean="0">
                <a:solidFill>
                  <a:srgbClr val="0070C0"/>
                </a:solidFill>
              </a:rPr>
              <a:t/>
            </a:r>
            <a:br>
              <a:rPr lang="ru-RU" sz="1400" dirty="0" smtClean="0">
                <a:solidFill>
                  <a:srgbClr val="0070C0"/>
                </a:solidFill>
              </a:rPr>
            </a:br>
            <a:r>
              <a:rPr lang="ru-RU" sz="1400" dirty="0" smtClean="0">
                <a:solidFill>
                  <a:srgbClr val="0070C0"/>
                </a:solidFill>
              </a:rPr>
              <a:t> </a:t>
            </a:r>
            <a:r>
              <a:rPr lang="ru-RU" sz="1400" dirty="0" smtClean="0">
                <a:solidFill>
                  <a:srgbClr val="0070C0"/>
                </a:solidFill>
              </a:rPr>
              <a:t>                                                     </a:t>
            </a:r>
            <a:br>
              <a:rPr lang="ru-RU" sz="1400" dirty="0" smtClean="0">
                <a:solidFill>
                  <a:srgbClr val="0070C0"/>
                </a:solidFill>
              </a:rPr>
            </a:br>
            <a:r>
              <a:rPr lang="ru-RU" sz="1400" dirty="0" smtClean="0">
                <a:solidFill>
                  <a:srgbClr val="0070C0"/>
                </a:solidFill>
              </a:rPr>
              <a:t/>
            </a:r>
            <a:br>
              <a:rPr lang="ru-RU" sz="1400" dirty="0" smtClean="0">
                <a:solidFill>
                  <a:srgbClr val="0070C0"/>
                </a:solidFill>
              </a:rPr>
            </a:br>
            <a:r>
              <a:rPr lang="ru-RU" sz="1800" dirty="0" smtClean="0">
                <a:solidFill>
                  <a:srgbClr val="0070C0"/>
                </a:solidFill>
              </a:rPr>
              <a:t>                       </a:t>
            </a:r>
            <a:br>
              <a:rPr lang="ru-RU" sz="1800" dirty="0" smtClean="0">
                <a:solidFill>
                  <a:srgbClr val="0070C0"/>
                </a:solidFill>
              </a:rPr>
            </a:br>
            <a:r>
              <a:rPr lang="ru-RU" sz="1800" dirty="0" smtClean="0">
                <a:solidFill>
                  <a:srgbClr val="0070C0"/>
                </a:solidFill>
              </a:rPr>
              <a:t>воспитатель старшей группы МБДОУ детский сад №17</a:t>
            </a:r>
            <a:br>
              <a:rPr lang="ru-RU" sz="1800" dirty="0" smtClean="0">
                <a:solidFill>
                  <a:srgbClr val="0070C0"/>
                </a:solidFill>
              </a:rPr>
            </a:br>
            <a:r>
              <a:rPr lang="ru-RU" sz="1800" dirty="0" err="1" smtClean="0">
                <a:solidFill>
                  <a:srgbClr val="0070C0"/>
                </a:solidFill>
              </a:rPr>
              <a:t>Черкесова</a:t>
            </a:r>
            <a:r>
              <a:rPr lang="ru-RU" sz="1800" dirty="0" smtClean="0">
                <a:solidFill>
                  <a:srgbClr val="0070C0"/>
                </a:solidFill>
              </a:rPr>
              <a:t> Евгения Александровна</a:t>
            </a:r>
            <a:endParaRPr lang="ru-RU" sz="1800" b="1" dirty="0">
              <a:solidFill>
                <a:srgbClr val="0070C0"/>
              </a:solidFill>
            </a:endParaRPr>
          </a:p>
        </p:txBody>
      </p:sp>
      <p:sp>
        <p:nvSpPr>
          <p:cNvPr id="3" name="Подзаголовок 2"/>
          <p:cNvSpPr>
            <a:spLocks noGrp="1"/>
          </p:cNvSpPr>
          <p:nvPr>
            <p:ph type="subTitle" idx="1"/>
          </p:nvPr>
        </p:nvSpPr>
        <p:spPr/>
        <p:txBody>
          <a:bodyPr>
            <a:normAutofit/>
          </a:bodyPr>
          <a:lstStyle/>
          <a:p>
            <a:endParaRPr lang="ru-RU" sz="1600" dirty="0" smtClean="0">
              <a:solidFill>
                <a:srgbClr val="0070C0"/>
              </a:solidFill>
            </a:endParaRPr>
          </a:p>
          <a:p>
            <a:r>
              <a:rPr lang="ru-RU" sz="1600" dirty="0" smtClean="0">
                <a:solidFill>
                  <a:srgbClr val="0070C0"/>
                </a:solidFill>
              </a:rPr>
              <a:t>   </a:t>
            </a:r>
            <a:endParaRPr lang="ru-RU" sz="1600" dirty="0" smtClean="0">
              <a:solidFill>
                <a:srgbClr val="0070C0"/>
              </a:solidFill>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Содержимое 3" descr="14.jpg"/>
          <p:cNvPicPr>
            <a:picLocks noGrp="1" noChangeAspect="1"/>
          </p:cNvPicPr>
          <p:nvPr>
            <p:ph idx="1"/>
          </p:nvPr>
        </p:nvPicPr>
        <p:blipFill>
          <a:blip r:embed="rId3"/>
          <a:srcRect/>
          <a:stretch>
            <a:fillRect/>
          </a:stretch>
        </p:blipFill>
        <p:spPr>
          <a:xfrm>
            <a:off x="357188" y="214313"/>
            <a:ext cx="8286750" cy="6357937"/>
          </a:xfrm>
        </p:spPr>
      </p:pic>
      <p:sp>
        <p:nvSpPr>
          <p:cNvPr id="2" name="Заголовок 1"/>
          <p:cNvSpPr>
            <a:spLocks noGrp="1"/>
          </p:cNvSpPr>
          <p:nvPr>
            <p:ph type="title"/>
          </p:nvPr>
        </p:nvSpPr>
        <p:spPr>
          <a:xfrm>
            <a:off x="457200" y="274638"/>
            <a:ext cx="8229600" cy="3154362"/>
          </a:xfrm>
        </p:spPr>
        <p:txBody>
          <a:bodyPr rtlCol="0">
            <a:normAutofit fontScale="90000"/>
          </a:bodyPr>
          <a:lstStyle/>
          <a:p>
            <a:pPr eaLnBrk="1" fontAlgn="auto" hangingPunct="1">
              <a:spcAft>
                <a:spcPts val="0"/>
              </a:spcAft>
              <a:defRPr/>
            </a:pP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latin typeface="Times New Roman" pitchFamily="18" charset="0"/>
                <a:cs typeface="Times New Roman" pitchFamily="18" charset="0"/>
              </a:rPr>
              <a:t>Только так шаг за шагом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мы сможем  привить</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детям бережное,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отношение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к окружающему миру!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
            </a:r>
            <a:br>
              <a:rPr lang="ru-RU" b="1" dirty="0" smtClean="0">
                <a:latin typeface="Times New Roman" pitchFamily="18" charset="0"/>
                <a:cs typeface="Times New Roman" pitchFamily="18" charset="0"/>
              </a:rPr>
            </a:br>
            <a:r>
              <a:rPr lang="ru-RU" sz="6000" b="1" dirty="0" smtClean="0">
                <a:latin typeface="Times New Roman" pitchFamily="18" charset="0"/>
                <a:cs typeface="Times New Roman" pitchFamily="18" charset="0"/>
              </a:rPr>
              <a:t>Берегите природу друзья!!!</a:t>
            </a:r>
            <a:r>
              <a:rPr lang="ru-RU" sz="6000" dirty="0" smtClean="0">
                <a:solidFill>
                  <a:schemeClr val="accent4">
                    <a:lumMod val="75000"/>
                  </a:schemeClr>
                </a:solidFill>
                <a:latin typeface="Times New Roman" pitchFamily="18" charset="0"/>
                <a:cs typeface="Times New Roman" pitchFamily="18" charset="0"/>
              </a:rPr>
              <a:t/>
            </a:r>
            <a:br>
              <a:rPr lang="ru-RU" sz="6000" dirty="0" smtClean="0">
                <a:solidFill>
                  <a:schemeClr val="accent4">
                    <a:lumMod val="75000"/>
                  </a:schemeClr>
                </a:solidFill>
                <a:latin typeface="Times New Roman" pitchFamily="18" charset="0"/>
                <a:cs typeface="Times New Roman" pitchFamily="18" charset="0"/>
              </a:rPr>
            </a:br>
            <a:r>
              <a:rPr lang="ru-RU" sz="6000" b="1" dirty="0" smtClean="0">
                <a:solidFill>
                  <a:schemeClr val="accent4">
                    <a:lumMod val="75000"/>
                  </a:schemeClr>
                </a:solidFill>
                <a:latin typeface="Times New Roman" pitchFamily="18" charset="0"/>
                <a:cs typeface="Times New Roman" pitchFamily="18" charset="0"/>
              </a:rPr>
              <a:t> </a:t>
            </a:r>
            <a:r>
              <a:rPr lang="ru-RU" dirty="0" smtClean="0"/>
              <a:t/>
            </a:r>
            <a:br>
              <a:rPr lang="ru-RU" dirty="0" smtClean="0"/>
            </a:br>
            <a:r>
              <a:rPr lang="ru-RU" dirty="0" smtClean="0"/>
              <a:t> </a:t>
            </a:r>
            <a:br>
              <a:rPr lang="ru-RU" dirty="0" smtClean="0"/>
            </a:br>
            <a:endParaRPr lang="ru-RU"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20688"/>
            <a:ext cx="7200800" cy="954107"/>
          </a:xfrm>
          <a:prstGeom prst="rect">
            <a:avLst/>
          </a:prstGeom>
          <a:noFill/>
        </p:spPr>
        <p:txBody>
          <a:bodyPr wrap="square" rtlCol="0">
            <a:spAutoFit/>
          </a:bodyPr>
          <a:lstStyle/>
          <a:p>
            <a:pPr algn="ctr"/>
            <a:r>
              <a:rPr lang="ru-RU" sz="2800" b="1" dirty="0" smtClean="0">
                <a:solidFill>
                  <a:srgbClr val="FF0000"/>
                </a:solidFill>
                <a:latin typeface="Georgia" pitchFamily="18" charset="0"/>
              </a:rPr>
              <a:t>Знакомьтесь,</a:t>
            </a:r>
          </a:p>
          <a:p>
            <a:pPr algn="ctr"/>
            <a:r>
              <a:rPr lang="ru-RU" sz="2800" b="1" dirty="0" smtClean="0">
                <a:solidFill>
                  <a:srgbClr val="FF0000"/>
                </a:solidFill>
                <a:latin typeface="Georgia" pitchFamily="18" charset="0"/>
              </a:rPr>
              <a:t>наш уголок природы!</a:t>
            </a:r>
            <a:endParaRPr lang="ru-RU" sz="2800" b="1" dirty="0">
              <a:solidFill>
                <a:srgbClr val="FF0000"/>
              </a:solidFill>
              <a:latin typeface="Georgia" pitchFamily="18" charset="0"/>
            </a:endParaRPr>
          </a:p>
        </p:txBody>
      </p:sp>
      <p:sp>
        <p:nvSpPr>
          <p:cNvPr id="16" name="Заголовок 15"/>
          <p:cNvSpPr>
            <a:spLocks noGrp="1"/>
          </p:cNvSpPr>
          <p:nvPr>
            <p:ph type="ctrTitle"/>
          </p:nvPr>
        </p:nvSpPr>
        <p:spPr/>
        <p:txBody>
          <a:bodyPr/>
          <a:lstStyle/>
          <a:p>
            <a:endParaRPr lang="ru-RU" dirty="0"/>
          </a:p>
        </p:txBody>
      </p:sp>
      <p:sp>
        <p:nvSpPr>
          <p:cNvPr id="17" name="Подзаголовок 16"/>
          <p:cNvSpPr>
            <a:spLocks noGrp="1"/>
          </p:cNvSpPr>
          <p:nvPr>
            <p:ph type="subTitle" idx="1"/>
          </p:nvPr>
        </p:nvSpPr>
        <p:spPr/>
        <p:txBody>
          <a:bodyPr/>
          <a:lstStyle/>
          <a:p>
            <a:endParaRPr lang="ru-RU" dirty="0"/>
          </a:p>
        </p:txBody>
      </p:sp>
      <p:pic>
        <p:nvPicPr>
          <p:cNvPr id="1026" name="Picture 2" descr="C:\Users\user\Desktop\для стэнда\P8020052.JPG"/>
          <p:cNvPicPr>
            <a:picLocks noChangeAspect="1" noChangeArrowheads="1"/>
          </p:cNvPicPr>
          <p:nvPr/>
        </p:nvPicPr>
        <p:blipFill>
          <a:blip r:embed="rId2"/>
          <a:srcRect/>
          <a:stretch>
            <a:fillRect/>
          </a:stretch>
        </p:blipFill>
        <p:spPr bwMode="auto">
          <a:xfrm>
            <a:off x="928662" y="1928802"/>
            <a:ext cx="7683554" cy="4570174"/>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для стэнда\P8020054.JPG"/>
          <p:cNvPicPr>
            <a:picLocks noChangeAspect="1" noChangeArrowheads="1"/>
          </p:cNvPicPr>
          <p:nvPr/>
        </p:nvPicPr>
        <p:blipFill>
          <a:blip r:embed="rId2" cstate="print"/>
          <a:srcRect/>
          <a:stretch>
            <a:fillRect/>
          </a:stretch>
        </p:blipFill>
        <p:spPr bwMode="auto">
          <a:xfrm>
            <a:off x="357158" y="571480"/>
            <a:ext cx="4246000" cy="3500462"/>
          </a:xfrm>
          <a:prstGeom prst="rect">
            <a:avLst/>
          </a:prstGeom>
          <a:noFill/>
        </p:spPr>
      </p:pic>
      <p:pic>
        <p:nvPicPr>
          <p:cNvPr id="5" name="Picture 3" descr="C:\Users\user\Desktop\для стэнда\P8070002.JPG"/>
          <p:cNvPicPr>
            <a:picLocks noChangeAspect="1" noChangeArrowheads="1"/>
          </p:cNvPicPr>
          <p:nvPr/>
        </p:nvPicPr>
        <p:blipFill>
          <a:blip r:embed="rId3" cstate="print"/>
          <a:srcRect/>
          <a:stretch>
            <a:fillRect/>
          </a:stretch>
        </p:blipFill>
        <p:spPr bwMode="auto">
          <a:xfrm rot="5400000">
            <a:off x="3627218" y="1516263"/>
            <a:ext cx="6115158" cy="3654090"/>
          </a:xfrm>
          <a:prstGeom prst="rect">
            <a:avLst/>
          </a:prstGeom>
          <a:noFill/>
        </p:spPr>
      </p:pic>
    </p:spTree>
  </p:cSld>
  <p:clrMapOvr>
    <a:masterClrMapping/>
  </p:clrMapOvr>
  <p:transition>
    <p:pull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3"/>
          <p:cNvSpPr txBox="1">
            <a:spLocks/>
          </p:cNvSpPr>
          <p:nvPr/>
        </p:nvSpPr>
        <p:spPr>
          <a:xfrm>
            <a:off x="323528" y="332656"/>
            <a:ext cx="3888432" cy="3477875"/>
          </a:xfrm>
          <a:prstGeom prst="rect">
            <a:avLst/>
          </a:prstGeom>
          <a:noFill/>
        </p:spPr>
        <p:txBody>
          <a:bodyPr vert="horz" wrap="square" lIns="91440" tIns="45720" rIns="91440" bIns="45720" rtlCol="0">
            <a:spAutoFit/>
          </a:bodyPr>
          <a:lstStyle/>
          <a:p>
            <a:pPr algn="ctr"/>
            <a:r>
              <a:rPr lang="ru-RU" sz="2000" dirty="0" smtClean="0">
                <a:solidFill>
                  <a:srgbClr val="FF0000"/>
                </a:solidFill>
                <a:latin typeface="Georgia" pitchFamily="18" charset="0"/>
              </a:rPr>
              <a:t>Мир природы никогда нельзя познать только по картинке.</a:t>
            </a:r>
          </a:p>
          <a:p>
            <a:pPr algn="ctr"/>
            <a:r>
              <a:rPr lang="ru-RU" sz="2000" dirty="0" smtClean="0">
                <a:solidFill>
                  <a:srgbClr val="FF0000"/>
                </a:solidFill>
                <a:latin typeface="Georgia" pitchFamily="18" charset="0"/>
              </a:rPr>
              <a:t>Чтобы ребенок научился понимать окружающий мир, осознавать, что является его частью, устанавливать связи между объектами природы и стал всесторонне развитой гармоничной личностью необходимо погрузить ребенка в соответствующую атмосферу. </a:t>
            </a:r>
            <a:endParaRPr lang="ru-RU" sz="2400" dirty="0" smtClean="0"/>
          </a:p>
        </p:txBody>
      </p:sp>
      <p:pic>
        <p:nvPicPr>
          <p:cNvPr id="3074" name="Picture 2" descr="C:\Users\user\Desktop\для стэнда\P8020056.JPG"/>
          <p:cNvPicPr>
            <a:picLocks noChangeAspect="1" noChangeArrowheads="1"/>
          </p:cNvPicPr>
          <p:nvPr/>
        </p:nvPicPr>
        <p:blipFill>
          <a:blip r:embed="rId2" cstate="print"/>
          <a:srcRect/>
          <a:stretch>
            <a:fillRect/>
          </a:stretch>
        </p:blipFill>
        <p:spPr bwMode="auto">
          <a:xfrm>
            <a:off x="4143372" y="642918"/>
            <a:ext cx="4643470" cy="2611952"/>
          </a:xfrm>
          <a:prstGeom prst="rect">
            <a:avLst/>
          </a:prstGeom>
          <a:noFill/>
        </p:spPr>
      </p:pic>
      <p:pic>
        <p:nvPicPr>
          <p:cNvPr id="7" name="Рисунок 6" descr="C:\Users\user\Desktop\IMG_7886.JPG"/>
          <p:cNvPicPr/>
          <p:nvPr/>
        </p:nvPicPr>
        <p:blipFill>
          <a:blip r:embed="rId3" cstate="print"/>
          <a:srcRect/>
          <a:stretch>
            <a:fillRect/>
          </a:stretch>
        </p:blipFill>
        <p:spPr bwMode="auto">
          <a:xfrm>
            <a:off x="4429124" y="3500438"/>
            <a:ext cx="4297049" cy="3071834"/>
          </a:xfrm>
          <a:prstGeom prst="rect">
            <a:avLst/>
          </a:prstGeom>
          <a:noFill/>
          <a:ln w="9525">
            <a:noFill/>
            <a:miter lim="800000"/>
            <a:headEnd/>
            <a:tailEnd/>
          </a:ln>
        </p:spPr>
      </p:pic>
    </p:spTree>
  </p:cSld>
  <p:clrMapOvr>
    <a:masterClrMapping/>
  </p:clrMapOvr>
  <p:transition>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4032448" cy="1323439"/>
          </a:xfrm>
          <a:prstGeom prst="rect">
            <a:avLst/>
          </a:prstGeom>
          <a:noFill/>
        </p:spPr>
        <p:txBody>
          <a:bodyPr wrap="square" rtlCol="0">
            <a:spAutoFit/>
          </a:bodyPr>
          <a:lstStyle/>
          <a:p>
            <a:r>
              <a:rPr lang="ru-RU" sz="2000" dirty="0" smtClean="0">
                <a:solidFill>
                  <a:srgbClr val="FF0000"/>
                </a:solidFill>
                <a:latin typeface="Georgia" pitchFamily="18" charset="0"/>
              </a:rPr>
              <a:t>У нас на полках много книг.</a:t>
            </a:r>
          </a:p>
          <a:p>
            <a:r>
              <a:rPr lang="ru-RU" sz="2000" dirty="0" smtClean="0">
                <a:solidFill>
                  <a:srgbClr val="FF0000"/>
                </a:solidFill>
                <a:latin typeface="Georgia" pitchFamily="18" charset="0"/>
              </a:rPr>
              <a:t>Они ведут нас в мир природы.</a:t>
            </a:r>
          </a:p>
          <a:p>
            <a:r>
              <a:rPr lang="ru-RU" sz="2000" dirty="0" smtClean="0">
                <a:solidFill>
                  <a:srgbClr val="FF0000"/>
                </a:solidFill>
                <a:latin typeface="Georgia" pitchFamily="18" charset="0"/>
              </a:rPr>
              <a:t>Откроем каждую из них –</a:t>
            </a:r>
          </a:p>
          <a:p>
            <a:r>
              <a:rPr lang="ru-RU" sz="2000" dirty="0" smtClean="0">
                <a:solidFill>
                  <a:srgbClr val="FF0000"/>
                </a:solidFill>
                <a:latin typeface="Georgia" pitchFamily="18" charset="0"/>
              </a:rPr>
              <a:t>Зверюшки, травы и погода.</a:t>
            </a:r>
            <a:endParaRPr lang="ru-RU" sz="2000" dirty="0">
              <a:solidFill>
                <a:srgbClr val="FF0000"/>
              </a:solidFill>
              <a:latin typeface="Georgia"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23528" y="2420888"/>
            <a:ext cx="4898823" cy="388843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860032" y="260648"/>
            <a:ext cx="3979168" cy="298437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4860032" y="3356992"/>
            <a:ext cx="3979168" cy="3096344"/>
          </a:xfrm>
          <a:prstGeom prst="rect">
            <a:avLst/>
          </a:prstGeom>
          <a:noFill/>
          <a:ln w="9525">
            <a:noFill/>
            <a:miter lim="800000"/>
            <a:headEnd/>
            <a:tailEnd/>
          </a:ln>
          <a:effectLst/>
        </p:spPr>
      </p:pic>
    </p:spTree>
  </p:cSld>
  <p:clrMapOvr>
    <a:masterClrMapping/>
  </p:clrMapOvr>
  <p:transition>
    <p:wheel spokes="2"/>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260648"/>
            <a:ext cx="4392488" cy="461665"/>
          </a:xfrm>
          <a:prstGeom prst="rect">
            <a:avLst/>
          </a:prstGeom>
          <a:noFill/>
        </p:spPr>
        <p:txBody>
          <a:bodyPr wrap="square" rtlCol="0">
            <a:spAutoFit/>
          </a:bodyPr>
          <a:lstStyle/>
          <a:p>
            <a:pPr algn="ctr"/>
            <a:r>
              <a:rPr lang="ru-RU" sz="2400" dirty="0" smtClean="0">
                <a:solidFill>
                  <a:srgbClr val="FF0000"/>
                </a:solidFill>
                <a:latin typeface="Georgia" pitchFamily="18" charset="0"/>
              </a:rPr>
              <a:t>Экспериментируем.</a:t>
            </a:r>
            <a:endParaRPr lang="ru-RU" sz="2400" dirty="0">
              <a:solidFill>
                <a:srgbClr val="FF0000"/>
              </a:solidFill>
              <a:latin typeface="Georgia" pitchFamily="18" charset="0"/>
            </a:endParaRPr>
          </a:p>
        </p:txBody>
      </p:sp>
      <p:sp>
        <p:nvSpPr>
          <p:cNvPr id="8" name="TextBox 7"/>
          <p:cNvSpPr txBox="1"/>
          <p:nvPr/>
        </p:nvSpPr>
        <p:spPr>
          <a:xfrm>
            <a:off x="395536" y="836712"/>
            <a:ext cx="3024336" cy="3893374"/>
          </a:xfrm>
          <a:prstGeom prst="rect">
            <a:avLst/>
          </a:prstGeom>
          <a:noFill/>
        </p:spPr>
        <p:txBody>
          <a:bodyPr wrap="square" rtlCol="0">
            <a:spAutoFit/>
          </a:bodyPr>
          <a:lstStyle/>
          <a:p>
            <a:pPr algn="just"/>
            <a:r>
              <a:rPr lang="en-US" sz="1300" dirty="0" smtClean="0">
                <a:solidFill>
                  <a:srgbClr val="FF0000"/>
                </a:solidFill>
                <a:latin typeface="Georgia" pitchFamily="18" charset="0"/>
              </a:rPr>
              <a:t>      </a:t>
            </a:r>
            <a:r>
              <a:rPr lang="ru-RU" sz="1300" dirty="0" smtClean="0">
                <a:solidFill>
                  <a:srgbClr val="FF0000"/>
                </a:solidFill>
                <a:latin typeface="Georgia" pitchFamily="18" charset="0"/>
              </a:rPr>
              <a:t>Эксперименты и опыты – это наблюдения, проводящиеся в специально организованных условиях. Специально организованные опытно-экспериментальные ситуации, в отличие от простых наблюдений, позволяют более отчетливо увидеть отдельные свойства, стороны, особенности растений, животных, их жизнедеятельность. Через опыты можно ярко продемонстрировать их связь со средой обитания. Экспериментальная деятельность побуждает дошкольников сравнивать, сопоставлять, идет развитие наблюдательности, мышления, восприятия, воображения.</a:t>
            </a:r>
            <a:endParaRPr lang="ru-RU" sz="1300" dirty="0">
              <a:solidFill>
                <a:srgbClr val="FF0000"/>
              </a:solidFill>
              <a:latin typeface="Georgia" pitchFamily="18" charset="0"/>
            </a:endParaRPr>
          </a:p>
        </p:txBody>
      </p:sp>
      <p:pic>
        <p:nvPicPr>
          <p:cNvPr id="5123" name="Picture 3"/>
          <p:cNvPicPr>
            <a:picLocks noChangeAspect="1" noChangeArrowheads="1"/>
          </p:cNvPicPr>
          <p:nvPr/>
        </p:nvPicPr>
        <p:blipFill>
          <a:blip r:embed="rId2" cstate="print"/>
          <a:srcRect/>
          <a:stretch>
            <a:fillRect/>
          </a:stretch>
        </p:blipFill>
        <p:spPr bwMode="auto">
          <a:xfrm>
            <a:off x="6215074" y="4286256"/>
            <a:ext cx="2657655" cy="1992314"/>
          </a:xfrm>
          <a:prstGeom prst="rect">
            <a:avLst/>
          </a:prstGeom>
          <a:noFill/>
          <a:ln w="9525">
            <a:noFill/>
            <a:miter lim="800000"/>
            <a:headEnd/>
            <a:tailEnd/>
          </a:ln>
          <a:effectLst/>
        </p:spPr>
      </p:pic>
      <p:pic>
        <p:nvPicPr>
          <p:cNvPr id="5127" name="Picture 7"/>
          <p:cNvPicPr>
            <a:picLocks noChangeAspect="1" noChangeArrowheads="1"/>
          </p:cNvPicPr>
          <p:nvPr/>
        </p:nvPicPr>
        <p:blipFill>
          <a:blip r:embed="rId3" cstate="print"/>
          <a:srcRect/>
          <a:stretch>
            <a:fillRect/>
          </a:stretch>
        </p:blipFill>
        <p:spPr bwMode="auto">
          <a:xfrm>
            <a:off x="5286380" y="785794"/>
            <a:ext cx="3152392" cy="2363194"/>
          </a:xfrm>
          <a:prstGeom prst="rect">
            <a:avLst/>
          </a:prstGeom>
          <a:noFill/>
          <a:ln w="9525">
            <a:noFill/>
            <a:miter lim="800000"/>
            <a:headEnd/>
            <a:tailEnd/>
          </a:ln>
          <a:effectLst/>
        </p:spPr>
      </p:pic>
      <p:pic>
        <p:nvPicPr>
          <p:cNvPr id="5129" name="Picture 9"/>
          <p:cNvPicPr>
            <a:picLocks noChangeAspect="1" noChangeArrowheads="1"/>
          </p:cNvPicPr>
          <p:nvPr/>
        </p:nvPicPr>
        <p:blipFill>
          <a:blip r:embed="rId4" cstate="print"/>
          <a:srcRect/>
          <a:stretch>
            <a:fillRect/>
          </a:stretch>
        </p:blipFill>
        <p:spPr bwMode="auto">
          <a:xfrm>
            <a:off x="3419872" y="2780928"/>
            <a:ext cx="3054861" cy="2291146"/>
          </a:xfrm>
          <a:prstGeom prst="rect">
            <a:avLst/>
          </a:prstGeom>
          <a:noFill/>
          <a:ln w="9525">
            <a:noFill/>
            <a:miter lim="800000"/>
            <a:headEnd/>
            <a:tailEnd/>
          </a:ln>
          <a:effectLst/>
        </p:spPr>
      </p:pic>
    </p:spTree>
  </p:cSld>
  <p:clrMapOvr>
    <a:masterClrMapping/>
  </p:clrMapOvr>
  <p:transition>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9712" y="188640"/>
            <a:ext cx="5544616" cy="400110"/>
          </a:xfrm>
          <a:prstGeom prst="rect">
            <a:avLst/>
          </a:prstGeom>
          <a:noFill/>
        </p:spPr>
        <p:txBody>
          <a:bodyPr wrap="square" rtlCol="0">
            <a:spAutoFit/>
          </a:bodyPr>
          <a:lstStyle/>
          <a:p>
            <a:pPr algn="ctr"/>
            <a:r>
              <a:rPr lang="ru-RU" sz="2000" b="1" dirty="0" smtClean="0">
                <a:solidFill>
                  <a:srgbClr val="00B050"/>
                </a:solidFill>
                <a:latin typeface="Georgia" pitchFamily="18" charset="0"/>
              </a:rPr>
              <a:t>Работаем с природным материалом.</a:t>
            </a:r>
            <a:endParaRPr lang="ru-RU" sz="2000" b="1" dirty="0">
              <a:solidFill>
                <a:srgbClr val="00B050"/>
              </a:solidFill>
              <a:latin typeface="Georgia" pitchFamily="18" charset="0"/>
            </a:endParaRPr>
          </a:p>
        </p:txBody>
      </p:sp>
      <p:sp>
        <p:nvSpPr>
          <p:cNvPr id="9" name="TextBox 8"/>
          <p:cNvSpPr txBox="1"/>
          <p:nvPr/>
        </p:nvSpPr>
        <p:spPr>
          <a:xfrm>
            <a:off x="2843808" y="764704"/>
            <a:ext cx="3600400" cy="3108543"/>
          </a:xfrm>
          <a:prstGeom prst="rect">
            <a:avLst/>
          </a:prstGeom>
          <a:noFill/>
        </p:spPr>
        <p:txBody>
          <a:bodyPr wrap="square" rtlCol="0">
            <a:spAutoFit/>
          </a:bodyPr>
          <a:lstStyle/>
          <a:p>
            <a:pPr algn="just"/>
            <a:r>
              <a:rPr lang="en-US" sz="1400" dirty="0" smtClean="0">
                <a:solidFill>
                  <a:srgbClr val="00B050"/>
                </a:solidFill>
                <a:latin typeface="Georgia" pitchFamily="18" charset="0"/>
              </a:rPr>
              <a:t>           </a:t>
            </a:r>
            <a:r>
              <a:rPr lang="ru-RU" sz="1400" dirty="0" smtClean="0">
                <a:solidFill>
                  <a:srgbClr val="00B050"/>
                </a:solidFill>
                <a:latin typeface="Georgia" pitchFamily="18" charset="0"/>
              </a:rPr>
              <a:t>Природный материал и работа с ним – кладовая для развития фантазии, творчества, воображения. Процесс изготовления поделок положительно сказывается на развитии эстетических чувств, развивает навыки и умения, мелкую моторику руки, внимание, интеллектуальную и творческую активность, что важно для подготовки к школе. Дети учатся самостоятельности, аккуратности, бережному отношению к материалам. Расширяется кругозор, формируется любовь к природе, родному краю.</a:t>
            </a:r>
            <a:endParaRPr lang="ru-RU" sz="1400" dirty="0">
              <a:solidFill>
                <a:srgbClr val="00B050"/>
              </a:solidFill>
              <a:latin typeface="Georgia" pitchFamily="18" charset="0"/>
            </a:endParaRPr>
          </a:p>
        </p:txBody>
      </p:sp>
      <p:pic>
        <p:nvPicPr>
          <p:cNvPr id="6149" name="Picture 5"/>
          <p:cNvPicPr>
            <a:picLocks noChangeAspect="1" noChangeArrowheads="1"/>
          </p:cNvPicPr>
          <p:nvPr/>
        </p:nvPicPr>
        <p:blipFill>
          <a:blip r:embed="rId2" cstate="print"/>
          <a:srcRect/>
          <a:stretch>
            <a:fillRect/>
          </a:stretch>
        </p:blipFill>
        <p:spPr bwMode="auto">
          <a:xfrm>
            <a:off x="357158" y="3429000"/>
            <a:ext cx="2477670" cy="1857388"/>
          </a:xfrm>
          <a:prstGeom prst="rect">
            <a:avLst/>
          </a:prstGeom>
          <a:noFill/>
          <a:ln w="9525">
            <a:noFill/>
            <a:miter lim="800000"/>
            <a:headEnd/>
            <a:tailEnd/>
          </a:ln>
          <a:effectLst/>
        </p:spPr>
      </p:pic>
      <p:pic>
        <p:nvPicPr>
          <p:cNvPr id="6150" name="Picture 6"/>
          <p:cNvPicPr>
            <a:picLocks noChangeAspect="1" noChangeArrowheads="1"/>
          </p:cNvPicPr>
          <p:nvPr/>
        </p:nvPicPr>
        <p:blipFill>
          <a:blip r:embed="rId3" cstate="print"/>
          <a:srcRect/>
          <a:stretch>
            <a:fillRect/>
          </a:stretch>
        </p:blipFill>
        <p:spPr bwMode="auto">
          <a:xfrm>
            <a:off x="6429388" y="1357298"/>
            <a:ext cx="2477670" cy="1857388"/>
          </a:xfrm>
          <a:prstGeom prst="rect">
            <a:avLst/>
          </a:prstGeom>
          <a:noFill/>
          <a:ln w="9525">
            <a:noFill/>
            <a:miter lim="800000"/>
            <a:headEnd/>
            <a:tailEnd/>
          </a:ln>
          <a:effectLst/>
        </p:spPr>
      </p:pic>
      <p:pic>
        <p:nvPicPr>
          <p:cNvPr id="6151" name="Picture 7"/>
          <p:cNvPicPr>
            <a:picLocks noChangeAspect="1" noChangeArrowheads="1"/>
          </p:cNvPicPr>
          <p:nvPr/>
        </p:nvPicPr>
        <p:blipFill>
          <a:blip r:embed="rId4" cstate="print"/>
          <a:srcRect/>
          <a:stretch>
            <a:fillRect/>
          </a:stretch>
        </p:blipFill>
        <p:spPr bwMode="auto">
          <a:xfrm>
            <a:off x="285720" y="857232"/>
            <a:ext cx="2448272" cy="1889331"/>
          </a:xfrm>
          <a:prstGeom prst="rect">
            <a:avLst/>
          </a:prstGeom>
          <a:noFill/>
          <a:ln w="9525">
            <a:noFill/>
            <a:miter lim="800000"/>
            <a:headEnd/>
            <a:tailEnd/>
          </a:ln>
          <a:effectLst/>
        </p:spPr>
      </p:pic>
      <p:pic>
        <p:nvPicPr>
          <p:cNvPr id="6152" name="Picture 8"/>
          <p:cNvPicPr>
            <a:picLocks noChangeAspect="1" noChangeArrowheads="1"/>
          </p:cNvPicPr>
          <p:nvPr/>
        </p:nvPicPr>
        <p:blipFill>
          <a:blip r:embed="rId5" cstate="print"/>
          <a:srcRect/>
          <a:stretch>
            <a:fillRect/>
          </a:stretch>
        </p:blipFill>
        <p:spPr bwMode="auto">
          <a:xfrm>
            <a:off x="4286248" y="3929066"/>
            <a:ext cx="3000396" cy="2249251"/>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476672"/>
            <a:ext cx="8136904" cy="461665"/>
          </a:xfrm>
          <a:prstGeom prst="rect">
            <a:avLst/>
          </a:prstGeom>
          <a:noFill/>
        </p:spPr>
        <p:txBody>
          <a:bodyPr wrap="square" rtlCol="0">
            <a:spAutoFit/>
          </a:bodyPr>
          <a:lstStyle/>
          <a:p>
            <a:pPr algn="ctr"/>
            <a:r>
              <a:rPr lang="ru-RU" sz="2400" dirty="0" smtClean="0">
                <a:solidFill>
                  <a:schemeClr val="accent1">
                    <a:lumMod val="75000"/>
                  </a:schemeClr>
                </a:solidFill>
                <a:latin typeface="Georgia" pitchFamily="18" charset="0"/>
              </a:rPr>
              <a:t>Вот так мы заботимся о нашей природе.</a:t>
            </a:r>
            <a:endParaRPr lang="ru-RU" sz="2400" dirty="0">
              <a:solidFill>
                <a:schemeClr val="accent1">
                  <a:lumMod val="75000"/>
                </a:schemeClr>
              </a:solidFill>
              <a:latin typeface="Georgia" pitchFamily="18" charset="0"/>
            </a:endParaRPr>
          </a:p>
        </p:txBody>
      </p:sp>
      <p:pic>
        <p:nvPicPr>
          <p:cNvPr id="9" name="Рисунок 8" descr="C:\Users\user\Desktop\Фото1957.jpg"/>
          <p:cNvPicPr/>
          <p:nvPr/>
        </p:nvPicPr>
        <p:blipFill>
          <a:blip r:embed="rId2" cstate="print"/>
          <a:srcRect/>
          <a:stretch>
            <a:fillRect/>
          </a:stretch>
        </p:blipFill>
        <p:spPr bwMode="auto">
          <a:xfrm>
            <a:off x="428596" y="1000109"/>
            <a:ext cx="2857519" cy="2928957"/>
          </a:xfrm>
          <a:prstGeom prst="rect">
            <a:avLst/>
          </a:prstGeom>
          <a:noFill/>
          <a:ln w="9525">
            <a:noFill/>
            <a:miter lim="800000"/>
            <a:headEnd/>
            <a:tailEnd/>
          </a:ln>
        </p:spPr>
      </p:pic>
      <p:pic>
        <p:nvPicPr>
          <p:cNvPr id="11" name="Рисунок 10" descr="C:\Users\user\Desktop\IMG_7576.JPG"/>
          <p:cNvPicPr/>
          <p:nvPr/>
        </p:nvPicPr>
        <p:blipFill>
          <a:blip r:embed="rId3" cstate="print"/>
          <a:srcRect/>
          <a:stretch>
            <a:fillRect/>
          </a:stretch>
        </p:blipFill>
        <p:spPr bwMode="auto">
          <a:xfrm>
            <a:off x="4857752" y="1000108"/>
            <a:ext cx="3314941" cy="2428892"/>
          </a:xfrm>
          <a:prstGeom prst="rect">
            <a:avLst/>
          </a:prstGeom>
          <a:noFill/>
          <a:ln w="9525">
            <a:noFill/>
            <a:miter lim="800000"/>
            <a:headEnd/>
            <a:tailEnd/>
          </a:ln>
        </p:spPr>
      </p:pic>
      <p:pic>
        <p:nvPicPr>
          <p:cNvPr id="12" name="Рисунок 11" descr="C:\Users\user\Desktop\IMG_8643.JPG"/>
          <p:cNvPicPr/>
          <p:nvPr/>
        </p:nvPicPr>
        <p:blipFill>
          <a:blip r:embed="rId4" cstate="print"/>
          <a:srcRect/>
          <a:stretch>
            <a:fillRect/>
          </a:stretch>
        </p:blipFill>
        <p:spPr bwMode="auto">
          <a:xfrm>
            <a:off x="857224" y="4000504"/>
            <a:ext cx="3622800" cy="2717440"/>
          </a:xfrm>
          <a:prstGeom prst="rect">
            <a:avLst/>
          </a:prstGeom>
          <a:noFill/>
          <a:ln w="9525">
            <a:noFill/>
            <a:miter lim="800000"/>
            <a:headEnd/>
            <a:tailEnd/>
          </a:ln>
        </p:spPr>
      </p:pic>
      <p:pic>
        <p:nvPicPr>
          <p:cNvPr id="14" name="Рисунок 13" descr="C:\Users\user\Desktop\IMG_7960.JPG"/>
          <p:cNvPicPr/>
          <p:nvPr/>
        </p:nvPicPr>
        <p:blipFill>
          <a:blip r:embed="rId5" cstate="print"/>
          <a:srcRect/>
          <a:stretch>
            <a:fillRect/>
          </a:stretch>
        </p:blipFill>
        <p:spPr bwMode="auto">
          <a:xfrm>
            <a:off x="4572000" y="3500438"/>
            <a:ext cx="3977056" cy="2786082"/>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332656"/>
            <a:ext cx="2880320" cy="3416320"/>
          </a:xfrm>
          <a:prstGeom prst="rect">
            <a:avLst/>
          </a:prstGeom>
        </p:spPr>
        <p:txBody>
          <a:bodyPr wrap="square">
            <a:spAutoFit/>
          </a:bodyPr>
          <a:lstStyle/>
          <a:p>
            <a:pPr algn="ctr"/>
            <a:r>
              <a:rPr lang="ru-RU" dirty="0" smtClean="0">
                <a:solidFill>
                  <a:schemeClr val="accent6">
                    <a:lumMod val="75000"/>
                  </a:schemeClr>
                </a:solidFill>
                <a:latin typeface="Georgia" pitchFamily="18" charset="0"/>
              </a:rPr>
              <a:t>Мой зелененький цветок</a:t>
            </a:r>
          </a:p>
          <a:p>
            <a:pPr algn="ctr"/>
            <a:r>
              <a:rPr lang="ru-RU" dirty="0" smtClean="0">
                <a:solidFill>
                  <a:schemeClr val="accent6">
                    <a:lumMod val="75000"/>
                  </a:schemeClr>
                </a:solidFill>
                <a:latin typeface="Georgia" pitchFamily="18" charset="0"/>
              </a:rPr>
              <a:t>Вырос на окошке.</a:t>
            </a:r>
          </a:p>
          <a:p>
            <a:pPr algn="ctr"/>
            <a:r>
              <a:rPr lang="ru-RU" dirty="0" smtClean="0">
                <a:solidFill>
                  <a:schemeClr val="accent6">
                    <a:lumMod val="75000"/>
                  </a:schemeClr>
                </a:solidFill>
                <a:latin typeface="Georgia" pitchFamily="18" charset="0"/>
              </a:rPr>
              <a:t>Тянет каждый свой листок</a:t>
            </a:r>
          </a:p>
          <a:p>
            <a:pPr algn="ctr"/>
            <a:r>
              <a:rPr lang="ru-RU" dirty="0" smtClean="0">
                <a:solidFill>
                  <a:schemeClr val="accent6">
                    <a:lumMod val="75000"/>
                  </a:schemeClr>
                </a:solidFill>
                <a:latin typeface="Georgia" pitchFamily="18" charset="0"/>
              </a:rPr>
              <a:t>К солнцу, как ладошки.</a:t>
            </a:r>
          </a:p>
          <a:p>
            <a:pPr algn="ctr"/>
            <a:r>
              <a:rPr lang="ru-RU" dirty="0" smtClean="0">
                <a:solidFill>
                  <a:schemeClr val="accent6">
                    <a:lumMod val="75000"/>
                  </a:schemeClr>
                </a:solidFill>
                <a:latin typeface="Georgia" pitchFamily="18" charset="0"/>
              </a:rPr>
              <a:t>Вырос он и удивился</a:t>
            </a:r>
          </a:p>
          <a:p>
            <a:pPr algn="ctr"/>
            <a:r>
              <a:rPr lang="ru-RU" dirty="0" smtClean="0">
                <a:solidFill>
                  <a:schemeClr val="accent6">
                    <a:lumMod val="75000"/>
                  </a:schemeClr>
                </a:solidFill>
                <a:latin typeface="Georgia" pitchFamily="18" charset="0"/>
              </a:rPr>
              <a:t>Что в нашей группе появился.</a:t>
            </a:r>
          </a:p>
          <a:p>
            <a:pPr algn="ctr"/>
            <a:r>
              <a:rPr lang="ru-RU" dirty="0" smtClean="0">
                <a:solidFill>
                  <a:schemeClr val="accent6">
                    <a:lumMod val="75000"/>
                  </a:schemeClr>
                </a:solidFill>
                <a:latin typeface="Georgia" pitchFamily="18" charset="0"/>
              </a:rPr>
              <a:t>Он хотя и маленький,</a:t>
            </a:r>
          </a:p>
          <a:p>
            <a:pPr algn="ctr"/>
            <a:r>
              <a:rPr lang="ru-RU" dirty="0" smtClean="0">
                <a:solidFill>
                  <a:schemeClr val="accent6">
                    <a:lumMod val="75000"/>
                  </a:schemeClr>
                </a:solidFill>
                <a:latin typeface="Georgia" pitchFamily="18" charset="0"/>
              </a:rPr>
              <a:t>Но зато удаленький.</a:t>
            </a:r>
          </a:p>
          <a:p>
            <a:pPr algn="ctr"/>
            <a:r>
              <a:rPr lang="ru-RU" dirty="0" smtClean="0">
                <a:solidFill>
                  <a:schemeClr val="accent6">
                    <a:lumMod val="75000"/>
                  </a:schemeClr>
                </a:solidFill>
                <a:latin typeface="Georgia" pitchFamily="18" charset="0"/>
              </a:rPr>
              <a:t>Сажаем огородик на окошке.</a:t>
            </a:r>
            <a:endParaRPr lang="ru-RU" dirty="0">
              <a:solidFill>
                <a:schemeClr val="accent6">
                  <a:lumMod val="75000"/>
                </a:schemeClr>
              </a:solidFill>
              <a:latin typeface="Georgia" pitchFamily="18" charset="0"/>
            </a:endParaRPr>
          </a:p>
        </p:txBody>
      </p:sp>
      <p:pic>
        <p:nvPicPr>
          <p:cNvPr id="6" name="Рисунок 5" descr="C:\Users\user\Desktop\20180222_120257.jpg"/>
          <p:cNvPicPr/>
          <p:nvPr/>
        </p:nvPicPr>
        <p:blipFill>
          <a:blip r:embed="rId2" cstate="print"/>
          <a:srcRect/>
          <a:stretch>
            <a:fillRect/>
          </a:stretch>
        </p:blipFill>
        <p:spPr bwMode="auto">
          <a:xfrm>
            <a:off x="3214678" y="142852"/>
            <a:ext cx="4179454" cy="2507673"/>
          </a:xfrm>
          <a:prstGeom prst="rect">
            <a:avLst/>
          </a:prstGeom>
          <a:noFill/>
          <a:ln w="9525">
            <a:noFill/>
            <a:miter lim="800000"/>
            <a:headEnd/>
            <a:tailEnd/>
          </a:ln>
        </p:spPr>
      </p:pic>
      <p:pic>
        <p:nvPicPr>
          <p:cNvPr id="6146" name="Picture 2" descr="C:\Users\user\Desktop\для стэнда\P3150027.JPG"/>
          <p:cNvPicPr>
            <a:picLocks noChangeAspect="1" noChangeArrowheads="1"/>
          </p:cNvPicPr>
          <p:nvPr/>
        </p:nvPicPr>
        <p:blipFill>
          <a:blip r:embed="rId3" cstate="print"/>
          <a:srcRect/>
          <a:stretch>
            <a:fillRect/>
          </a:stretch>
        </p:blipFill>
        <p:spPr bwMode="auto">
          <a:xfrm>
            <a:off x="4849772" y="2786058"/>
            <a:ext cx="4191029" cy="2357454"/>
          </a:xfrm>
          <a:prstGeom prst="rect">
            <a:avLst/>
          </a:prstGeom>
          <a:noFill/>
        </p:spPr>
      </p:pic>
      <p:pic>
        <p:nvPicPr>
          <p:cNvPr id="8" name="Рисунок 7" descr="C:\Users\user\Desktop\для стэнда\P3150030.JPG"/>
          <p:cNvPicPr/>
          <p:nvPr/>
        </p:nvPicPr>
        <p:blipFill>
          <a:blip r:embed="rId4" cstate="print"/>
          <a:srcRect/>
          <a:stretch>
            <a:fillRect/>
          </a:stretch>
        </p:blipFill>
        <p:spPr bwMode="auto">
          <a:xfrm>
            <a:off x="857224" y="4000504"/>
            <a:ext cx="3786214" cy="2428892"/>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757</TotalTime>
  <Words>273</Words>
  <Application>Microsoft Office PowerPoint</Application>
  <PresentationFormat>Экран (4:3)</PresentationFormat>
  <Paragraphs>27</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воспитатель старшей группы МБДОУ детский сад №17 Черкесова Евгения Александровна</vt:lpstr>
      <vt:lpstr>Слайд 2</vt:lpstr>
      <vt:lpstr>Слайд 3</vt:lpstr>
      <vt:lpstr>Слайд 4</vt:lpstr>
      <vt:lpstr>Слайд 5</vt:lpstr>
      <vt:lpstr>Слайд 6</vt:lpstr>
      <vt:lpstr>Слайд 7</vt:lpstr>
      <vt:lpstr>Слайд 8</vt:lpstr>
      <vt:lpstr>Слайд 9</vt:lpstr>
      <vt:lpstr>        Только так шаг за шагом  мы сможем  привить  детям бережное,   отношение  к окружающему миру!   Берегите природу друзья!!!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user</cp:lastModifiedBy>
  <cp:revision>79</cp:revision>
  <dcterms:created xsi:type="dcterms:W3CDTF">2014-08-12T12:51:50Z</dcterms:created>
  <dcterms:modified xsi:type="dcterms:W3CDTF">2018-08-07T17:37:42Z</dcterms:modified>
</cp:coreProperties>
</file>